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8" r:id="rId3"/>
    <p:sldId id="260" r:id="rId4"/>
    <p:sldId id="261" r:id="rId5"/>
    <p:sldId id="270" r:id="rId6"/>
    <p:sldId id="271" r:id="rId7"/>
    <p:sldId id="273" r:id="rId8"/>
    <p:sldId id="272" r:id="rId9"/>
    <p:sldId id="265" r:id="rId10"/>
  </p:sldIdLst>
  <p:sldSz cx="9144000" cy="5143500" type="screen16x9"/>
  <p:notesSz cx="6797675" cy="9926638"/>
  <p:embeddedFontLst>
    <p:embeddedFont>
      <p:font typeface="Arial Black" panose="020B0A0402010202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conomica" panose="020B060402020202020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  <a:srgbClr val="1893B1"/>
    <a:srgbClr val="990000"/>
    <a:srgbClr val="1C2F56"/>
    <a:srgbClr val="FF9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249" autoAdjust="0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251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5127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0046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" name="Shape 16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0" name="Shape 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88699" y="4378099"/>
            <a:ext cx="993652" cy="5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498" y="4478025"/>
            <a:ext cx="1228125" cy="4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" name="Shape 4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498" y="4478025"/>
            <a:ext cx="1228125" cy="4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0.sv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hyperlink" Target="https://www.viamediation.f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llomediateur.com/" TargetMode="External"/><Relationship Id="rId4" Type="http://schemas.openxmlformats.org/officeDocument/2006/relationships/hyperlink" Target="https://www.cpmn.inf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2749726" y="1063200"/>
            <a:ext cx="3628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 Black"/>
              <a:buNone/>
            </a:pPr>
            <a:r>
              <a:rPr lang="fr" sz="3200" b="1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La médiation professionnelle</a:t>
            </a:r>
            <a:br>
              <a:rPr lang="fr" sz="3200" b="1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sz="3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865" y="207764"/>
            <a:ext cx="2083085" cy="79157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2667813" y="1163023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2" name="Shape 92"/>
          <p:cNvSpPr/>
          <p:nvPr/>
        </p:nvSpPr>
        <p:spPr>
          <a:xfrm rot="10800000">
            <a:off x="5394564" y="1762989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B5E626-824D-B447-BCDC-62EADD32CBF0}"/>
              </a:ext>
            </a:extLst>
          </p:cNvPr>
          <p:cNvSpPr txBox="1"/>
          <p:nvPr/>
        </p:nvSpPr>
        <p:spPr>
          <a:xfrm>
            <a:off x="1520456" y="3247032"/>
            <a:ext cx="6103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990000"/>
                </a:solidFill>
              </a:rPr>
              <a:t>Notre paradigme : l’Entente et l’Entente Sociale</a:t>
            </a:r>
          </a:p>
          <a:p>
            <a:pPr algn="ctr"/>
            <a:endParaRPr lang="fr-FR" sz="1600" b="1" dirty="0">
              <a:solidFill>
                <a:srgbClr val="990000"/>
              </a:solidFill>
            </a:endParaRPr>
          </a:p>
          <a:p>
            <a:pPr algn="ctr"/>
            <a:r>
              <a:rPr lang="fr-FR" sz="1600" b="1" dirty="0">
                <a:solidFill>
                  <a:srgbClr val="990000"/>
                </a:solidFill>
              </a:rPr>
              <a:t>Présentation de la médiation professionnelle au </a:t>
            </a:r>
          </a:p>
          <a:p>
            <a:pPr algn="ctr"/>
            <a:r>
              <a:rPr lang="fr-FR" sz="1600" b="1" dirty="0">
                <a:solidFill>
                  <a:srgbClr val="757575"/>
                </a:solidFill>
              </a:rPr>
              <a:t>CA de la résidence Montjouy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33EC153-3C02-B51A-4FB1-78803BB2A662}"/>
              </a:ext>
            </a:extLst>
          </p:cNvPr>
          <p:cNvSpPr txBox="1"/>
          <p:nvPr/>
        </p:nvSpPr>
        <p:spPr>
          <a:xfrm>
            <a:off x="410611" y="1085456"/>
            <a:ext cx="2364487" cy="138499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fr-FR" b="1" dirty="0">
                <a:solidFill>
                  <a:srgbClr val="757575"/>
                </a:solidFill>
              </a:rPr>
              <a:t>La résidence</a:t>
            </a:r>
          </a:p>
          <a:p>
            <a:pPr lvl="5"/>
            <a:r>
              <a:rPr lang="fr-FR" dirty="0">
                <a:solidFill>
                  <a:srgbClr val="757575"/>
                </a:solidFill>
              </a:rPr>
              <a:t>-144 logements: </a:t>
            </a:r>
          </a:p>
          <a:p>
            <a:pPr lvl="5"/>
            <a:r>
              <a:rPr lang="fr-FR" dirty="0">
                <a:solidFill>
                  <a:srgbClr val="757575"/>
                </a:solidFill>
              </a:rPr>
              <a:t>96 appartement</a:t>
            </a:r>
          </a:p>
          <a:p>
            <a:pPr lvl="5"/>
            <a:r>
              <a:rPr lang="fr-FR" dirty="0">
                <a:solidFill>
                  <a:srgbClr val="757575"/>
                </a:solidFill>
              </a:rPr>
              <a:t>44 chambres de services</a:t>
            </a:r>
          </a:p>
          <a:p>
            <a:pPr lvl="5"/>
            <a:r>
              <a:rPr lang="fr-FR" dirty="0">
                <a:solidFill>
                  <a:srgbClr val="757575"/>
                </a:solidFill>
              </a:rPr>
              <a:t>- 8 immeubles</a:t>
            </a:r>
          </a:p>
          <a:p>
            <a:pPr lvl="5"/>
            <a:r>
              <a:rPr lang="fr-FR" dirty="0">
                <a:solidFill>
                  <a:srgbClr val="757575"/>
                </a:solidFill>
              </a:rPr>
              <a:t>- Un gardien</a:t>
            </a:r>
          </a:p>
        </p:txBody>
      </p:sp>
      <p:pic>
        <p:nvPicPr>
          <p:cNvPr id="9" name="Graphique 8" descr="Vieille clé contour">
            <a:extLst>
              <a:ext uri="{FF2B5EF4-FFF2-40B4-BE49-F238E27FC236}">
                <a16:creationId xmlns:a16="http://schemas.microsoft.com/office/drawing/2014/main" id="{18913963-311A-ACF3-FFEC-787EEBAF9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472" y="2790825"/>
            <a:ext cx="914400" cy="9144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7B4DEA9-B6B2-E382-D81B-621FCF158B3F}"/>
              </a:ext>
            </a:extLst>
          </p:cNvPr>
          <p:cNvSpPr txBox="1"/>
          <p:nvPr/>
        </p:nvSpPr>
        <p:spPr>
          <a:xfrm>
            <a:off x="2882783" y="2169063"/>
            <a:ext cx="2719352" cy="160043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>
                <a:solidFill>
                  <a:srgbClr val="1893B1"/>
                </a:solidFill>
              </a:defRPr>
            </a:lvl1pPr>
          </a:lstStyle>
          <a:p>
            <a:r>
              <a:rPr lang="fr-FR" dirty="0">
                <a:solidFill>
                  <a:srgbClr val="757575"/>
                </a:solidFill>
              </a:rPr>
              <a:t>Organisation / structure</a:t>
            </a:r>
          </a:p>
          <a:p>
            <a:r>
              <a:rPr lang="fr-FR" b="0" dirty="0">
                <a:solidFill>
                  <a:srgbClr val="757575"/>
                </a:solidFill>
              </a:rPr>
              <a:t>Société anonyme immobilière qui est propriétaire</a:t>
            </a:r>
          </a:p>
          <a:p>
            <a:r>
              <a:rPr lang="fr-FR" b="0" dirty="0">
                <a:solidFill>
                  <a:srgbClr val="757575"/>
                </a:solidFill>
              </a:rPr>
              <a:t>Les actionnaires ont la jouissance des lots liés à leurs actions</a:t>
            </a:r>
          </a:p>
          <a:p>
            <a:r>
              <a:rPr lang="fr-FR" b="0" dirty="0">
                <a:solidFill>
                  <a:srgbClr val="757575"/>
                </a:solidFill>
              </a:rPr>
              <a:t>CA de 12 personnes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97779E7-95E4-7B43-12BE-7ECE191C66AD}"/>
              </a:ext>
            </a:extLst>
          </p:cNvPr>
          <p:cNvSpPr txBox="1"/>
          <p:nvPr/>
        </p:nvSpPr>
        <p:spPr>
          <a:xfrm>
            <a:off x="6039361" y="1034176"/>
            <a:ext cx="2832167" cy="246221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fr-FR" b="1" dirty="0">
                <a:solidFill>
                  <a:srgbClr val="757575"/>
                </a:solidFill>
              </a:rPr>
              <a:t>Fonctionnement</a:t>
            </a:r>
          </a:p>
          <a:p>
            <a:r>
              <a:rPr lang="fr-FR" dirty="0">
                <a:solidFill>
                  <a:srgbClr val="757575"/>
                </a:solidFill>
              </a:rPr>
              <a:t>La résidence est régie par: </a:t>
            </a:r>
          </a:p>
          <a:p>
            <a:pPr marL="285750" lvl="3" indent="-285750">
              <a:buClr>
                <a:srgbClr val="757575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757575"/>
                </a:solidFill>
              </a:rPr>
              <a:t>la loi sur les société</a:t>
            </a:r>
          </a:p>
          <a:p>
            <a:pPr marL="285750" lvl="3" indent="-285750">
              <a:buClr>
                <a:srgbClr val="757575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757575"/>
                </a:solidFill>
              </a:rPr>
              <a:t>Ses statuts</a:t>
            </a:r>
          </a:p>
          <a:p>
            <a:pPr marL="285750" lvl="3" indent="-285750">
              <a:buClr>
                <a:srgbClr val="757575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757575"/>
                </a:solidFill>
              </a:rPr>
              <a:t>Son règlement</a:t>
            </a:r>
          </a:p>
          <a:p>
            <a:pPr marL="285750" lvl="3" indent="-285750">
              <a:buClr>
                <a:srgbClr val="757575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757575"/>
                </a:solidFill>
              </a:rPr>
              <a:t>Une charte du bien vivre ensemble</a:t>
            </a:r>
          </a:p>
          <a:p>
            <a:pPr lvl="3"/>
            <a:r>
              <a:rPr lang="fr-FR" dirty="0">
                <a:solidFill>
                  <a:srgbClr val="757575"/>
                </a:solidFill>
              </a:rPr>
              <a:t>La législation de copropriété est appliquée dès lors qu’elle n’est pas en contradiction avec les textes précédents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1D57D3-F638-D0D9-CAC1-610D05C92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87" y="176806"/>
            <a:ext cx="2962688" cy="857370"/>
          </a:xfrm>
          <a:prstGeom prst="rect">
            <a:avLst/>
          </a:prstGeom>
        </p:spPr>
      </p:pic>
      <p:pic>
        <p:nvPicPr>
          <p:cNvPr id="8" name="Graphique 7" descr="Bâtiment contour">
            <a:extLst>
              <a:ext uri="{FF2B5EF4-FFF2-40B4-BE49-F238E27FC236}">
                <a16:creationId xmlns:a16="http://schemas.microsoft.com/office/drawing/2014/main" id="{3EB55A68-EB2D-8621-8861-FC82FEC748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6872" y="2790825"/>
            <a:ext cx="914400" cy="914400"/>
          </a:xfrm>
          <a:prstGeom prst="rect">
            <a:avLst/>
          </a:prstGeom>
        </p:spPr>
      </p:pic>
      <p:pic>
        <p:nvPicPr>
          <p:cNvPr id="15" name="Graphique 14" descr="Hiérarchie contour">
            <a:extLst>
              <a:ext uri="{FF2B5EF4-FFF2-40B4-BE49-F238E27FC236}">
                <a16:creationId xmlns:a16="http://schemas.microsoft.com/office/drawing/2014/main" id="{16746E8C-2D85-06EB-FD70-3D1032B583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57600" y="1118779"/>
            <a:ext cx="914400" cy="914400"/>
          </a:xfrm>
          <a:prstGeom prst="rect">
            <a:avLst/>
          </a:prstGeom>
        </p:spPr>
      </p:pic>
      <p:pic>
        <p:nvPicPr>
          <p:cNvPr id="18" name="Graphique 17" descr="Document contour">
            <a:extLst>
              <a:ext uri="{FF2B5EF4-FFF2-40B4-BE49-F238E27FC236}">
                <a16:creationId xmlns:a16="http://schemas.microsoft.com/office/drawing/2014/main" id="{D04426CE-89D7-5609-E996-5186D69D3B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40846" y="3616842"/>
            <a:ext cx="914400" cy="9144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B2BDD9C-935E-30B6-0A75-A3CEA81FF8D2}"/>
              </a:ext>
            </a:extLst>
          </p:cNvPr>
          <p:cNvSpPr txBox="1"/>
          <p:nvPr/>
        </p:nvSpPr>
        <p:spPr>
          <a:xfrm>
            <a:off x="2288813" y="3968285"/>
            <a:ext cx="3879039" cy="83099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990000"/>
            </a:solidFill>
            <a:prstDash val="solid"/>
          </a:ln>
          <a:effectLst/>
        </p:spPr>
        <p:txBody>
          <a:bodyPr spcFirstLastPara="0" vert="horz" wrap="square" lIns="142240" tIns="81280" rIns="142240" bIns="81280" numCol="1" spcCol="127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200" b="1">
                <a:solidFill>
                  <a:srgbClr val="990000"/>
                </a:solidFill>
              </a:defRPr>
            </a:lvl1pPr>
          </a:lstStyle>
          <a:p>
            <a:pPr algn="l"/>
            <a:r>
              <a:rPr lang="fr-FR" dirty="0"/>
              <a:t>La résidence peut voir se développer des conflits</a:t>
            </a:r>
          </a:p>
          <a:p>
            <a:pPr algn="l"/>
            <a:r>
              <a:rPr lang="fr-FR" dirty="0"/>
              <a:t>- Entre résidents</a:t>
            </a:r>
          </a:p>
          <a:p>
            <a:pPr algn="l"/>
            <a:r>
              <a:rPr lang="fr-FR" dirty="0"/>
              <a:t>- Entre résidents et le gardien</a:t>
            </a:r>
          </a:p>
          <a:p>
            <a:pPr algn="l"/>
            <a:r>
              <a:rPr lang="fr-FR" dirty="0"/>
              <a:t>- Entre résidents et le CA</a:t>
            </a:r>
          </a:p>
        </p:txBody>
      </p:sp>
    </p:spTree>
    <p:extLst>
      <p:ext uri="{BB962C8B-B14F-4D97-AF65-F5344CB8AC3E}">
        <p14:creationId xmlns:p14="http://schemas.microsoft.com/office/powerpoint/2010/main" val="386185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74A448C-6451-3A0D-008B-1E5AF6F8C369}"/>
              </a:ext>
            </a:extLst>
          </p:cNvPr>
          <p:cNvSpPr txBox="1"/>
          <p:nvPr/>
        </p:nvSpPr>
        <p:spPr>
          <a:xfrm>
            <a:off x="244548" y="122789"/>
            <a:ext cx="8091377" cy="552893"/>
          </a:xfrm>
          <a:prstGeom prst="rect">
            <a:avLst/>
          </a:prstGeom>
          <a:solidFill>
            <a:srgbClr val="990000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z="1600" dirty="0"/>
              <a:t>Les moyens habituellement mis en œuvre pour gérer ou tenter de résoudre les problématiques :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F73DA2A-1C71-83A1-B268-16453B002573}"/>
              </a:ext>
            </a:extLst>
          </p:cNvPr>
          <p:cNvGrpSpPr/>
          <p:nvPr/>
        </p:nvGrpSpPr>
        <p:grpSpPr>
          <a:xfrm>
            <a:off x="244548" y="887480"/>
            <a:ext cx="7996070" cy="3416007"/>
            <a:chOff x="244548" y="887480"/>
            <a:chExt cx="7996070" cy="3416007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70CB1823-A129-FE45-96F5-BABD10E2D77A}"/>
                </a:ext>
              </a:extLst>
            </p:cNvPr>
            <p:cNvSpPr txBox="1"/>
            <p:nvPr/>
          </p:nvSpPr>
          <p:spPr>
            <a:xfrm>
              <a:off x="6377763" y="2572244"/>
              <a:ext cx="17153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morale, loi, règlement, usages du bien vivre ensemble, …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CDE73698-D904-AB40-A770-20E63DCB90F2}"/>
                </a:ext>
              </a:extLst>
            </p:cNvPr>
            <p:cNvSpPr txBox="1"/>
            <p:nvPr/>
          </p:nvSpPr>
          <p:spPr>
            <a:xfrm>
              <a:off x="244548" y="3133936"/>
              <a:ext cx="799607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990000"/>
                  </a:solidFill>
                </a:rPr>
                <a:t>Les résultats connus :</a:t>
              </a:r>
            </a:p>
            <a:p>
              <a:pPr marL="285750" indent="-285750">
                <a:buClr>
                  <a:srgbClr val="990000"/>
                </a:buClr>
                <a:buFont typeface="Wingdings" panose="05000000000000000000" pitchFamily="2" charset="2"/>
                <a:buChar char="ü"/>
              </a:pPr>
              <a:r>
                <a:rPr lang="fr-FR" dirty="0"/>
                <a:t>Des solutions </a:t>
              </a:r>
              <a:r>
                <a:rPr lang="fr-FR" b="1" dirty="0"/>
                <a:t>subies</a:t>
              </a:r>
              <a:r>
                <a:rPr lang="fr-FR" dirty="0"/>
                <a:t>, dans lesquelles les parties ne se sentent pas impliquées</a:t>
              </a:r>
            </a:p>
            <a:p>
              <a:pPr marL="285750" indent="-285750">
                <a:buClr>
                  <a:srgbClr val="990000"/>
                </a:buClr>
                <a:buFont typeface="Wingdings" panose="05000000000000000000" pitchFamily="2" charset="2"/>
                <a:buChar char="ü"/>
              </a:pPr>
              <a:r>
                <a:rPr lang="fr-FR" dirty="0"/>
                <a:t>Des solutions perçues comme </a:t>
              </a:r>
              <a:r>
                <a:rPr lang="fr-FR" b="1" dirty="0"/>
                <a:t>injustes, inadaptées</a:t>
              </a:r>
            </a:p>
            <a:p>
              <a:pPr marL="285750" indent="-285750">
                <a:buClr>
                  <a:srgbClr val="990000"/>
                </a:buClr>
                <a:buFont typeface="Wingdings" panose="05000000000000000000" pitchFamily="2" charset="2"/>
                <a:buChar char="ü"/>
              </a:pPr>
              <a:r>
                <a:rPr lang="fr-FR" dirty="0"/>
                <a:t>L’entente entre les personnes n’étant pas rétablie, </a:t>
              </a:r>
              <a:r>
                <a:rPr lang="fr-FR" b="1" dirty="0"/>
                <a:t>le conflit peut éclater à nouveau </a:t>
              </a:r>
              <a:r>
                <a:rPr lang="fr-FR" dirty="0"/>
                <a:t>(sur le même enjeu ou sur un autre)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96201C88-B164-098C-297F-B52049302A3E}"/>
                </a:ext>
              </a:extLst>
            </p:cNvPr>
            <p:cNvSpPr/>
            <p:nvPr/>
          </p:nvSpPr>
          <p:spPr>
            <a:xfrm>
              <a:off x="648586" y="1963067"/>
              <a:ext cx="1626781" cy="55289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990000"/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algn="ctr"/>
              <a:r>
                <a:rPr lang="fr-FR" sz="1200" b="1" dirty="0">
                  <a:solidFill>
                    <a:srgbClr val="990000"/>
                  </a:solidFill>
                  <a:latin typeface="Arial"/>
                  <a:cs typeface="Arial"/>
                </a:rPr>
                <a:t>arbitrage</a:t>
              </a: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E7C1755-076B-6F08-9183-8076B219D74F}"/>
                </a:ext>
              </a:extLst>
            </p:cNvPr>
            <p:cNvSpPr/>
            <p:nvPr/>
          </p:nvSpPr>
          <p:spPr>
            <a:xfrm>
              <a:off x="2535793" y="1963067"/>
              <a:ext cx="1626781" cy="55289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990000"/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algn="ctr"/>
              <a:r>
                <a:rPr lang="fr-FR" sz="1200" b="1" dirty="0">
                  <a:solidFill>
                    <a:srgbClr val="990000"/>
                  </a:solidFill>
                  <a:latin typeface="Arial"/>
                  <a:cs typeface="Arial"/>
                </a:rPr>
                <a:t>conciliation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5F70FC8-7C10-D438-E028-08BCDCC38E33}"/>
                </a:ext>
              </a:extLst>
            </p:cNvPr>
            <p:cNvSpPr/>
            <p:nvPr/>
          </p:nvSpPr>
          <p:spPr>
            <a:xfrm>
              <a:off x="4490556" y="1963067"/>
              <a:ext cx="1626781" cy="55289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990000"/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algn="ctr"/>
              <a:r>
                <a:rPr lang="fr-FR" sz="1200" b="1" dirty="0">
                  <a:solidFill>
                    <a:srgbClr val="990000"/>
                  </a:solidFill>
                  <a:latin typeface="Arial"/>
                  <a:cs typeface="Arial"/>
                </a:rPr>
                <a:t>négociation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0A86A0C-1DAA-C7B4-F11A-CBE952ECDBCD}"/>
                </a:ext>
              </a:extLst>
            </p:cNvPr>
            <p:cNvSpPr/>
            <p:nvPr/>
          </p:nvSpPr>
          <p:spPr>
            <a:xfrm>
              <a:off x="6377763" y="1963067"/>
              <a:ext cx="1626781" cy="55289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990000"/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algn="ctr"/>
              <a:r>
                <a:rPr lang="fr-FR" sz="1200" b="1" dirty="0">
                  <a:solidFill>
                    <a:srgbClr val="990000"/>
                  </a:solidFill>
                  <a:latin typeface="Arial"/>
                  <a:cs typeface="Arial"/>
                </a:rPr>
                <a:t>Rappel à des règles</a:t>
              </a:r>
            </a:p>
          </p:txBody>
        </p:sp>
        <p:pic>
          <p:nvPicPr>
            <p:cNvPr id="12" name="Picture 4" descr="Mediator, party, referee, third, umpire icon - Download on Iconfinder">
              <a:extLst>
                <a:ext uri="{FF2B5EF4-FFF2-40B4-BE49-F238E27FC236}">
                  <a16:creationId xmlns:a16="http://schemas.microsoft.com/office/drawing/2014/main" id="{6F7E409F-289A-B6C9-63C7-6C3E08F3A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86" y="887480"/>
              <a:ext cx="862226" cy="862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F1FE901-AD22-0230-5EE3-F089C5C588E1}"/>
                </a:ext>
              </a:extLst>
            </p:cNvPr>
            <p:cNvSpPr txBox="1"/>
            <p:nvPr/>
          </p:nvSpPr>
          <p:spPr>
            <a:xfrm>
              <a:off x="1882764" y="1083481"/>
              <a:ext cx="5822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990000"/>
                  </a:solidFill>
                </a:rPr>
                <a:t>Intervention dans le conflit d’un tiers ayant autorité ou d’un tiers animé de bonnes intentions via:</a:t>
              </a:r>
              <a:endParaRPr lang="fr-FR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463BB842-2F47-BA7B-F82B-0FEFF307C8B7}"/>
              </a:ext>
            </a:extLst>
          </p:cNvPr>
          <p:cNvSpPr txBox="1"/>
          <p:nvPr/>
        </p:nvSpPr>
        <p:spPr>
          <a:xfrm>
            <a:off x="244548" y="278780"/>
            <a:ext cx="8091377" cy="406776"/>
          </a:xfrm>
          <a:prstGeom prst="rect">
            <a:avLst/>
          </a:prstGeom>
          <a:solidFill>
            <a:srgbClr val="990000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z="1600" dirty="0"/>
              <a:t>La médiation professionnelle: un nouveau paradigme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64B1BDA-8F8E-4175-64DB-93544CBA6C32}"/>
              </a:ext>
            </a:extLst>
          </p:cNvPr>
          <p:cNvGrpSpPr/>
          <p:nvPr/>
        </p:nvGrpSpPr>
        <p:grpSpPr>
          <a:xfrm>
            <a:off x="415560" y="871615"/>
            <a:ext cx="8410896" cy="3633955"/>
            <a:chOff x="415560" y="871615"/>
            <a:chExt cx="8410896" cy="3633955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C22C8BA0-EA6E-B64B-8AAF-A22AB17E04CF}"/>
                </a:ext>
              </a:extLst>
            </p:cNvPr>
            <p:cNvSpPr txBox="1"/>
            <p:nvPr/>
          </p:nvSpPr>
          <p:spPr>
            <a:xfrm>
              <a:off x="415560" y="871615"/>
              <a:ext cx="3206327" cy="40011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757575"/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>
              <a:lvl1pPr>
                <a:defRPr sz="2000" b="1">
                  <a:solidFill>
                    <a:srgbClr val="990000"/>
                  </a:solidFill>
                </a:defRPr>
              </a:lvl1pPr>
            </a:lstStyle>
            <a:p>
              <a:r>
                <a:rPr lang="fr-FR" sz="1800" dirty="0">
                  <a:solidFill>
                    <a:srgbClr val="757575"/>
                  </a:solidFill>
                </a:rPr>
                <a:t>Ce que vous recherchez 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C247769-36CA-8340-8922-A28A4C330CC9}"/>
                </a:ext>
              </a:extLst>
            </p:cNvPr>
            <p:cNvSpPr txBox="1"/>
            <p:nvPr/>
          </p:nvSpPr>
          <p:spPr>
            <a:xfrm>
              <a:off x="4993355" y="887004"/>
              <a:ext cx="3833101" cy="57078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990000"/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800" b="1">
                  <a:solidFill>
                    <a:srgbClr val="990000"/>
                  </a:solidFill>
                </a:defRPr>
              </a:lvl1pPr>
            </a:lstStyle>
            <a:p>
              <a:r>
                <a:rPr lang="fr-FR" dirty="0"/>
                <a:t>Ce que propose la médiation professionnelle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1BD85CB-3EAC-C844-B9CB-011162BA5620}"/>
                </a:ext>
              </a:extLst>
            </p:cNvPr>
            <p:cNvSpPr txBox="1"/>
            <p:nvPr/>
          </p:nvSpPr>
          <p:spPr>
            <a:xfrm>
              <a:off x="4993355" y="1457784"/>
              <a:ext cx="383310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b="1" dirty="0">
                <a:effectLst/>
                <a:latin typeface="Calibri" panose="020F0502020204030204" pitchFamily="34" charset="0"/>
              </a:endParaRPr>
            </a:p>
            <a:p>
              <a:pPr lvl="7"/>
              <a:r>
                <a:rPr lang="fr-FR" dirty="0">
                  <a:latin typeface="Calibri" panose="020F0502020204030204" pitchFamily="34" charset="0"/>
                </a:rPr>
                <a:t>En travaillant sur </a:t>
              </a:r>
              <a:r>
                <a:rPr lang="fr-FR" b="1" dirty="0">
                  <a:latin typeface="Calibri" panose="020F0502020204030204" pitchFamily="34" charset="0"/>
                </a:rPr>
                <a:t>les émotions </a:t>
              </a:r>
              <a:r>
                <a:rPr lang="fr-FR" dirty="0">
                  <a:latin typeface="Calibri" panose="020F0502020204030204" pitchFamily="34" charset="0"/>
                </a:rPr>
                <a:t>et la </a:t>
              </a:r>
              <a:r>
                <a:rPr lang="fr-FR" b="1" dirty="0">
                  <a:latin typeface="Calibri" panose="020F0502020204030204" pitchFamily="34" charset="0"/>
                </a:rPr>
                <a:t>qualité des relations </a:t>
              </a:r>
              <a:r>
                <a:rPr lang="fr-FR" dirty="0">
                  <a:latin typeface="Calibri" panose="020F0502020204030204" pitchFamily="34" charset="0"/>
                </a:rPr>
                <a:t>entre les personnes, elle rend la discussion possible malgré </a:t>
              </a:r>
              <a:r>
                <a:rPr lang="fr-FR" b="1" dirty="0">
                  <a:latin typeface="Calibri" panose="020F0502020204030204" pitchFamily="34" charset="0"/>
                </a:rPr>
                <a:t>la différence des points de vues</a:t>
              </a:r>
              <a:r>
                <a:rPr lang="fr-FR" dirty="0">
                  <a:latin typeface="Calibri" panose="020F0502020204030204" pitchFamily="34" charset="0"/>
                </a:rPr>
                <a:t>. Ainsi les personnes en conflit vont trouver </a:t>
              </a:r>
              <a:r>
                <a:rPr lang="fr-FR" b="1" dirty="0">
                  <a:latin typeface="Calibri" panose="020F0502020204030204" pitchFamily="34" charset="0"/>
                </a:rPr>
                <a:t>elles-mêmes</a:t>
              </a:r>
              <a:r>
                <a:rPr lang="fr-FR" dirty="0">
                  <a:latin typeface="Calibri" panose="020F0502020204030204" pitchFamily="34" charset="0"/>
                </a:rPr>
                <a:t> une solution qui leur convient.</a:t>
              </a:r>
            </a:p>
            <a:p>
              <a:pPr lvl="7"/>
              <a:r>
                <a:rPr lang="fr-FR" dirty="0">
                  <a:latin typeface="Calibri" panose="020F0502020204030204" pitchFamily="34" charset="0"/>
                </a:rPr>
                <a:t>La MP permet </a:t>
              </a:r>
              <a:r>
                <a:rPr lang="fr-FR" b="1" dirty="0">
                  <a:solidFill>
                    <a:srgbClr val="990000"/>
                  </a:solidFill>
                  <a:latin typeface="Calibri" panose="020F0502020204030204" pitchFamily="34" charset="0"/>
                </a:rPr>
                <a:t>l’entente sociale, donc le bien vivre ensemble</a:t>
              </a:r>
              <a:endParaRPr lang="fr-FR" b="1" dirty="0">
                <a:solidFill>
                  <a:srgbClr val="1C2F56"/>
                </a:solidFill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2F160BD-A746-F77E-6E77-93EECFB08F40}"/>
                </a:ext>
              </a:extLst>
            </p:cNvPr>
            <p:cNvSpPr txBox="1"/>
            <p:nvPr/>
          </p:nvSpPr>
          <p:spPr>
            <a:xfrm>
              <a:off x="415560" y="1584182"/>
              <a:ext cx="320632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La qualité relationnelle au sein de la résidence</a:t>
              </a:r>
            </a:p>
            <a:p>
              <a:pPr algn="ctr"/>
              <a:r>
                <a:rPr lang="fr-FR" dirty="0"/>
                <a:t>Une ambiance sereine, une cohabitation sans heurts</a:t>
              </a:r>
            </a:p>
            <a:p>
              <a:pPr algn="ctr"/>
              <a:r>
                <a:rPr lang="fr-FR" dirty="0"/>
                <a:t>Le bien vivre ensemble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1B577EA-220D-1F7F-AB86-098FEC5F0888}"/>
                </a:ext>
              </a:extLst>
            </p:cNvPr>
            <p:cNvSpPr txBox="1"/>
            <p:nvPr/>
          </p:nvSpPr>
          <p:spPr>
            <a:xfrm>
              <a:off x="2875225" y="3917942"/>
              <a:ext cx="3206327" cy="40011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990000"/>
              </a:solidFill>
              <a:prstDash val="solid"/>
            </a:ln>
            <a:effectLst/>
          </p:spPr>
          <p:txBody>
            <a:bodyPr spcFirstLastPara="0" vert="horz" wrap="square" lIns="142240" tIns="81280" rIns="142240" bIns="81280" numCol="1" spcCol="1270" anchor="ctr" anchorCtr="0">
              <a:noAutofit/>
            </a:bodyPr>
            <a:lstStyle>
              <a:lvl1pPr>
                <a:defRPr sz="2000" b="1">
                  <a:solidFill>
                    <a:srgbClr val="990000"/>
                  </a:solidFill>
                </a:defRPr>
              </a:lvl1pPr>
            </a:lstStyle>
            <a:p>
              <a:pPr algn="ctr"/>
              <a:r>
                <a:rPr lang="fr-FR" sz="1800" dirty="0"/>
                <a:t>L’entente sociale</a:t>
              </a:r>
            </a:p>
          </p:txBody>
        </p:sp>
        <p:pic>
          <p:nvPicPr>
            <p:cNvPr id="15" name="Graphique 14" descr="Flèche : courbe dans le sens des aiguilles d’une montre avec un remplissage uni">
              <a:extLst>
                <a:ext uri="{FF2B5EF4-FFF2-40B4-BE49-F238E27FC236}">
                  <a16:creationId xmlns:a16="http://schemas.microsoft.com/office/drawing/2014/main" id="{1EEDFFFE-2D15-1930-A2C9-1A0D36C8A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6345081" y="3591170"/>
              <a:ext cx="914400" cy="914400"/>
            </a:xfrm>
            <a:prstGeom prst="rect">
              <a:avLst/>
            </a:prstGeom>
          </p:spPr>
        </p:pic>
        <p:pic>
          <p:nvPicPr>
            <p:cNvPr id="16" name="Graphique 15" descr="Flèche : courbe dans le sens des aiguilles d’une montre avec un remplissage uni">
              <a:extLst>
                <a:ext uri="{FF2B5EF4-FFF2-40B4-BE49-F238E27FC236}">
                  <a16:creationId xmlns:a16="http://schemas.microsoft.com/office/drawing/2014/main" id="{0B16BF45-C32F-6B87-04D2-72DBE74E7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 flipH="1">
              <a:off x="1818237" y="3545974"/>
              <a:ext cx="914400" cy="914400"/>
            </a:xfrm>
            <a:prstGeom prst="rect">
              <a:avLst/>
            </a:prstGeom>
          </p:spPr>
        </p:pic>
        <p:pic>
          <p:nvPicPr>
            <p:cNvPr id="11" name="Picture 2" descr="Médiateur - Icônes gens gratuites">
              <a:extLst>
                <a:ext uri="{FF2B5EF4-FFF2-40B4-BE49-F238E27FC236}">
                  <a16:creationId xmlns:a16="http://schemas.microsoft.com/office/drawing/2014/main" id="{D5031926-2D0B-C329-CB4E-8F1B76533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166" y="1492935"/>
              <a:ext cx="771681" cy="771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édiateur - Icônes gens gratuites">
            <a:extLst>
              <a:ext uri="{FF2B5EF4-FFF2-40B4-BE49-F238E27FC236}">
                <a16:creationId xmlns:a16="http://schemas.microsoft.com/office/drawing/2014/main" id="{BF97992F-5D4E-81DA-D104-043347AED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9" y="261786"/>
            <a:ext cx="1021664" cy="10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58063FB-3B77-A1F5-2919-641097F6A664}"/>
              </a:ext>
            </a:extLst>
          </p:cNvPr>
          <p:cNvSpPr txBox="1"/>
          <p:nvPr/>
        </p:nvSpPr>
        <p:spPr>
          <a:xfrm>
            <a:off x="2001109" y="261786"/>
            <a:ext cx="5914205" cy="406776"/>
          </a:xfrm>
          <a:prstGeom prst="rect">
            <a:avLst/>
          </a:prstGeom>
          <a:solidFill>
            <a:srgbClr val="990000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z="1600" dirty="0"/>
              <a:t>La médiation professionnelle : une démarche rationnelle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F9834B-09EE-2188-E1AE-1FD01858506C}"/>
              </a:ext>
            </a:extLst>
          </p:cNvPr>
          <p:cNvSpPr txBox="1"/>
          <p:nvPr/>
        </p:nvSpPr>
        <p:spPr>
          <a:xfrm>
            <a:off x="595033" y="1381587"/>
            <a:ext cx="742277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effectLst/>
                <a:latin typeface="+mn-lt"/>
              </a:rPr>
              <a:t>La médiation professionnelle permet aux personnes d’exercer leur liberté d’expression et de décision. </a:t>
            </a:r>
          </a:p>
          <a:p>
            <a:endParaRPr lang="fr-FR" dirty="0"/>
          </a:p>
          <a:p>
            <a:r>
              <a:rPr lang="fr-FR" sz="1800" dirty="0"/>
              <a:t>Le médiateur professionnel les accompagne dans une démarche d’aide à la décision: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/>
              <a:t>Dans le cadre d’une relation conflictuelle: il leur permet de redéfinir la relation entre les personnes et de trouver un accord issu d’une </a:t>
            </a:r>
            <a:r>
              <a:rPr lang="fr-FR" sz="1800" dirty="0">
                <a:solidFill>
                  <a:srgbClr val="C00000"/>
                </a:solidFill>
              </a:rPr>
              <a:t>discussion contributive</a:t>
            </a:r>
            <a:r>
              <a:rPr lang="fr-FR" sz="1800" dirty="0">
                <a:solidFill>
                  <a:schemeClr val="tx1"/>
                </a:solidFill>
              </a:rPr>
              <a:t>. C’est leur solution, ils y adhèrent et l’appliquent</a:t>
            </a:r>
            <a:endParaRPr lang="fr-FR" sz="18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Au sein d’une entreprise: améliorer le dialogue, accompagner le changement de façon rationnelle, afin d’éviter qu’il soit mal accueilli et provoque des réactions négatives</a:t>
            </a:r>
          </a:p>
        </p:txBody>
      </p:sp>
      <p:pic>
        <p:nvPicPr>
          <p:cNvPr id="5" name="Graphique 4" descr="Poignée de main contour">
            <a:extLst>
              <a:ext uri="{FF2B5EF4-FFF2-40B4-BE49-F238E27FC236}">
                <a16:creationId xmlns:a16="http://schemas.microsoft.com/office/drawing/2014/main" id="{8AB97A13-6E87-A499-EEB5-AF6E4FE73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7809" y="2751184"/>
            <a:ext cx="716922" cy="7169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C952FA5-52FC-275F-C3DA-526FE12B4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7809" y="3735569"/>
            <a:ext cx="716923" cy="640987"/>
          </a:xfrm>
          <a:prstGeom prst="rect">
            <a:avLst/>
          </a:prstGeom>
          <a:solidFill>
            <a:schemeClr val="lt1"/>
          </a:solidFill>
        </p:spPr>
      </p:pic>
    </p:spTree>
    <p:extLst>
      <p:ext uri="{BB962C8B-B14F-4D97-AF65-F5344CB8AC3E}">
        <p14:creationId xmlns:p14="http://schemas.microsoft.com/office/powerpoint/2010/main" val="260873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 descr="Outils avec un remplissage uni">
            <a:extLst>
              <a:ext uri="{FF2B5EF4-FFF2-40B4-BE49-F238E27FC236}">
                <a16:creationId xmlns:a16="http://schemas.microsoft.com/office/drawing/2014/main" id="{08C4627F-1392-66B4-DCF6-C858F0CD7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7006" y="103136"/>
            <a:ext cx="1022693" cy="102269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58063FB-3B77-A1F5-2919-641097F6A664}"/>
              </a:ext>
            </a:extLst>
          </p:cNvPr>
          <p:cNvSpPr txBox="1"/>
          <p:nvPr/>
        </p:nvSpPr>
        <p:spPr>
          <a:xfrm>
            <a:off x="333148" y="342594"/>
            <a:ext cx="5914205" cy="406776"/>
          </a:xfrm>
          <a:prstGeom prst="rect">
            <a:avLst/>
          </a:prstGeom>
          <a:solidFill>
            <a:srgbClr val="990000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z="1600" dirty="0"/>
              <a:t>La médiation professionnelle : des outils et un cadre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F9834B-09EE-2188-E1AE-1FD01858506C}"/>
              </a:ext>
            </a:extLst>
          </p:cNvPr>
          <p:cNvSpPr txBox="1"/>
          <p:nvPr/>
        </p:nvSpPr>
        <p:spPr>
          <a:xfrm>
            <a:off x="456418" y="991831"/>
            <a:ext cx="64670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1000"/>
            </a:pPr>
            <a:r>
              <a:rPr lang="fr" sz="1600" b="1" dirty="0">
                <a:solidFill>
                  <a:srgbClr val="990000"/>
                </a:solidFill>
              </a:rPr>
              <a:t>Des outils: </a:t>
            </a:r>
          </a:p>
          <a:p>
            <a:pPr lvl="0">
              <a:buClr>
                <a:schemeClr val="dk1"/>
              </a:buClr>
              <a:buSzPts val="1000"/>
            </a:pPr>
            <a:endParaRPr lang="fr" sz="1600" b="1" dirty="0">
              <a:solidFill>
                <a:srgbClr val="990000"/>
              </a:solidFill>
            </a:endParaRPr>
          </a:p>
          <a:p>
            <a:pPr marL="342900" lvl="0" indent="-3429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fr" sz="1600" dirty="0">
                <a:solidFill>
                  <a:schemeClr val="dk1"/>
                </a:solidFill>
              </a:rPr>
              <a:t>Le médiateur professionnel utilise un </a:t>
            </a:r>
            <a:r>
              <a:rPr lang="fr" sz="1600" dirty="0">
                <a:solidFill>
                  <a:srgbClr val="C00000"/>
                </a:solidFill>
              </a:rPr>
              <a:t>processus structuré </a:t>
            </a:r>
            <a:r>
              <a:rPr lang="fr" sz="1600" dirty="0">
                <a:solidFill>
                  <a:schemeClr val="dk1"/>
                </a:solidFill>
              </a:rPr>
              <a:t>et dispose d’une palette de techniques facilitant leur déroulement</a:t>
            </a:r>
            <a:endParaRPr lang="fr-FR" sz="1600" dirty="0">
              <a:solidFill>
                <a:schemeClr val="dk1"/>
              </a:solidFill>
            </a:endParaRPr>
          </a:p>
          <a:p>
            <a:pPr marL="285750" lvl="8" indent="-285750">
              <a:buClr>
                <a:schemeClr val="dk1"/>
              </a:buClr>
              <a:buSzPts val="1000"/>
              <a:buFont typeface="Wingdings" panose="05000000000000000000" pitchFamily="2" charset="2"/>
              <a:buChar char="ü"/>
              <a:tabLst>
                <a:tab pos="720000" algn="l"/>
              </a:tabLst>
            </a:pPr>
            <a:r>
              <a:rPr lang="fr-FR" sz="1600" dirty="0">
                <a:solidFill>
                  <a:srgbClr val="C00000"/>
                </a:solidFill>
              </a:rPr>
              <a:t>Un entretien individuel</a:t>
            </a:r>
            <a:r>
              <a:rPr lang="fr-FR" sz="1600" dirty="0">
                <a:solidFill>
                  <a:schemeClr val="dk1"/>
                </a:solidFill>
              </a:rPr>
              <a:t> par personne pour rendre possible la discussion initialement bloquée, en travaillant sur les émotions qui ont amené la relation à se dégrader</a:t>
            </a:r>
          </a:p>
          <a:p>
            <a:pPr marL="285750" indent="-285750">
              <a:buClr>
                <a:schemeClr val="dk1"/>
              </a:buClr>
              <a:buSzPts val="1000"/>
              <a:buFont typeface="Wingdings" panose="05000000000000000000" pitchFamily="2" charset="2"/>
              <a:buChar char="ü"/>
              <a:tabLst>
                <a:tab pos="720000" algn="l"/>
              </a:tabLst>
            </a:pPr>
            <a:r>
              <a:rPr lang="fr-FR" sz="1600" dirty="0">
                <a:solidFill>
                  <a:srgbClr val="C00000"/>
                </a:solidFill>
              </a:rPr>
              <a:t>Une réunion commune </a:t>
            </a:r>
            <a:r>
              <a:rPr lang="fr-FR" sz="1600" dirty="0">
                <a:solidFill>
                  <a:schemeClr val="dk1"/>
                </a:solidFill>
              </a:rPr>
              <a:t>qui leur permet de construire leur solution</a:t>
            </a:r>
          </a:p>
          <a:p>
            <a:pPr>
              <a:buClr>
                <a:schemeClr val="dk1"/>
              </a:buClr>
              <a:buSzPts val="1000"/>
              <a:tabLst>
                <a:tab pos="720000" algn="l"/>
              </a:tabLst>
            </a:pPr>
            <a:endParaRPr lang="fr-FR" sz="1600" dirty="0">
              <a:solidFill>
                <a:schemeClr val="dk1"/>
              </a:solidFill>
            </a:endParaRPr>
          </a:p>
          <a:p>
            <a:pPr marL="342900" lvl="0" indent="-342900">
              <a:buFont typeface="+mj-lt"/>
              <a:buAutoNum type="arabicPeriod" startAt="2"/>
            </a:pPr>
            <a:r>
              <a:rPr lang="fr-FR" sz="1600" dirty="0">
                <a:solidFill>
                  <a:schemeClr val="dk1"/>
                </a:solidFill>
              </a:rPr>
              <a:t>Conventions </a:t>
            </a:r>
            <a:r>
              <a:rPr lang="fr-FR" sz="1600" dirty="0" err="1">
                <a:solidFill>
                  <a:schemeClr val="dk1"/>
                </a:solidFill>
              </a:rPr>
              <a:t>ViaMédiation</a:t>
            </a:r>
            <a:r>
              <a:rPr lang="fr-FR" sz="1600" dirty="0">
                <a:solidFill>
                  <a:schemeClr val="dk1"/>
                </a:solidFill>
              </a:rPr>
              <a:t> </a:t>
            </a:r>
            <a:r>
              <a:rPr lang="fr-FR" sz="1200" dirty="0">
                <a:solidFill>
                  <a:schemeClr val="dk1"/>
                </a:solidFill>
                <a:hlinkClick r:id="rId4"/>
              </a:rPr>
              <a:t>https://www.viamediation.fr/</a:t>
            </a:r>
            <a:endParaRPr lang="fr-FR" sz="1200" dirty="0">
              <a:solidFill>
                <a:schemeClr val="dk1"/>
              </a:solidFill>
            </a:endParaRPr>
          </a:p>
          <a:p>
            <a:pPr marL="285750" lvl="4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+mj-lt"/>
              </a:rPr>
              <a:t>Engagement éthique de l’organisation </a:t>
            </a:r>
            <a:r>
              <a:rPr lang="fr-FR" sz="1600" dirty="0">
                <a:effectLst/>
                <a:latin typeface="+mj-lt"/>
              </a:rPr>
              <a:t>à promouvoir la démarche de médiation et à y recourir</a:t>
            </a:r>
          </a:p>
          <a:p>
            <a:pPr marL="285750" lvl="4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dk1"/>
                </a:solidFill>
                <a:latin typeface="+mj-lt"/>
              </a:rPr>
              <a:t>Permet à l’organisation de communiquer sur cette démarche (utilisation du logo </a:t>
            </a:r>
            <a:r>
              <a:rPr lang="fr-FR" sz="1600" dirty="0" err="1">
                <a:solidFill>
                  <a:schemeClr val="dk1"/>
                </a:solidFill>
                <a:latin typeface="+mj-lt"/>
              </a:rPr>
              <a:t>ViaMédiation</a:t>
            </a:r>
            <a:r>
              <a:rPr lang="fr-FR" sz="1600" dirty="0">
                <a:solidFill>
                  <a:schemeClr val="dk1"/>
                </a:solidFill>
                <a:latin typeface="+mj-lt"/>
              </a:rPr>
              <a:t>)</a:t>
            </a:r>
          </a:p>
        </p:txBody>
      </p:sp>
      <p:pic>
        <p:nvPicPr>
          <p:cNvPr id="7" name="Graphique 6" descr="Poignée de main contour">
            <a:extLst>
              <a:ext uri="{FF2B5EF4-FFF2-40B4-BE49-F238E27FC236}">
                <a16:creationId xmlns:a16="http://schemas.microsoft.com/office/drawing/2014/main" id="{1BA62547-E53C-8E28-FFCE-24DA728BB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3697" y="2635977"/>
            <a:ext cx="609310" cy="60931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4F8FA9E-1932-BDB4-550D-5B9B0D425CDC}"/>
              </a:ext>
            </a:extLst>
          </p:cNvPr>
          <p:cNvGrpSpPr/>
          <p:nvPr/>
        </p:nvGrpSpPr>
        <p:grpSpPr>
          <a:xfrm>
            <a:off x="7180319" y="1953763"/>
            <a:ext cx="776065" cy="607550"/>
            <a:chOff x="4135902" y="3314701"/>
            <a:chExt cx="3003451" cy="2147083"/>
          </a:xfrm>
        </p:grpSpPr>
        <p:sp>
          <p:nvSpPr>
            <p:cNvPr id="6" name="Bulle narrative : ronde 5">
              <a:extLst>
                <a:ext uri="{FF2B5EF4-FFF2-40B4-BE49-F238E27FC236}">
                  <a16:creationId xmlns:a16="http://schemas.microsoft.com/office/drawing/2014/main" id="{1D5F6182-DDB3-F299-B29F-67EFC362229F}"/>
                </a:ext>
              </a:extLst>
            </p:cNvPr>
            <p:cNvSpPr/>
            <p:nvPr/>
          </p:nvSpPr>
          <p:spPr>
            <a:xfrm>
              <a:off x="4135902" y="3429000"/>
              <a:ext cx="1828800" cy="974188"/>
            </a:xfrm>
            <a:prstGeom prst="wedgeEllipse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Bulle narrative : ronde 7">
              <a:extLst>
                <a:ext uri="{FF2B5EF4-FFF2-40B4-BE49-F238E27FC236}">
                  <a16:creationId xmlns:a16="http://schemas.microsoft.com/office/drawing/2014/main" id="{14C7CE65-341F-DC98-61E0-DC013A3B6172}"/>
                </a:ext>
              </a:extLst>
            </p:cNvPr>
            <p:cNvSpPr/>
            <p:nvPr/>
          </p:nvSpPr>
          <p:spPr>
            <a:xfrm>
              <a:off x="5113606" y="3314701"/>
              <a:ext cx="1964787" cy="974188"/>
            </a:xfrm>
            <a:prstGeom prst="wedgeEllipseCallout">
              <a:avLst>
                <a:gd name="adj1" fmla="val 29711"/>
                <a:gd name="adj2" fmla="val 6625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Graphique 10" descr="Utilisateur contour">
              <a:extLst>
                <a:ext uri="{FF2B5EF4-FFF2-40B4-BE49-F238E27FC236}">
                  <a16:creationId xmlns:a16="http://schemas.microsoft.com/office/drawing/2014/main" id="{BE84FC3E-A6DF-C40C-B904-32BF91D72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76579" y="4547384"/>
              <a:ext cx="914400" cy="914400"/>
            </a:xfrm>
            <a:prstGeom prst="rect">
              <a:avLst/>
            </a:prstGeom>
          </p:spPr>
        </p:pic>
        <p:pic>
          <p:nvPicPr>
            <p:cNvPr id="12" name="Graphique 11" descr="Utilisateur contour">
              <a:extLst>
                <a:ext uri="{FF2B5EF4-FFF2-40B4-BE49-F238E27FC236}">
                  <a16:creationId xmlns:a16="http://schemas.microsoft.com/office/drawing/2014/main" id="{BE345608-84F5-4989-4582-AD8587923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24953" y="452540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05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 descr="Outils avec un remplissage uni">
            <a:extLst>
              <a:ext uri="{FF2B5EF4-FFF2-40B4-BE49-F238E27FC236}">
                <a16:creationId xmlns:a16="http://schemas.microsoft.com/office/drawing/2014/main" id="{08C4627F-1392-66B4-DCF6-C858F0CD7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3734" y="56884"/>
            <a:ext cx="1022693" cy="102269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58063FB-3B77-A1F5-2919-641097F6A664}"/>
              </a:ext>
            </a:extLst>
          </p:cNvPr>
          <p:cNvSpPr txBox="1"/>
          <p:nvPr/>
        </p:nvSpPr>
        <p:spPr>
          <a:xfrm>
            <a:off x="333148" y="342594"/>
            <a:ext cx="5914205" cy="406776"/>
          </a:xfrm>
          <a:prstGeom prst="rect">
            <a:avLst/>
          </a:prstGeom>
          <a:solidFill>
            <a:srgbClr val="990000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z="1600" dirty="0"/>
              <a:t>La médiation professionnelle : des outils et un cadre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F9834B-09EE-2188-E1AE-1FD01858506C}"/>
              </a:ext>
            </a:extLst>
          </p:cNvPr>
          <p:cNvSpPr txBox="1"/>
          <p:nvPr/>
        </p:nvSpPr>
        <p:spPr>
          <a:xfrm>
            <a:off x="333148" y="1079577"/>
            <a:ext cx="80240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>
                <a:solidFill>
                  <a:srgbClr val="990000"/>
                </a:solidFill>
              </a:rPr>
              <a:t>Un cadre: 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sz="1600" dirty="0">
                <a:solidFill>
                  <a:schemeClr val="dk1"/>
                </a:solidFill>
              </a:rPr>
              <a:t>Code de déontologie et d’éthique, le CODEOME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sz="1600" dirty="0">
                <a:solidFill>
                  <a:schemeClr val="dk1"/>
                </a:solidFill>
              </a:rPr>
              <a:t>Chambre Professionnelle de la Médiation et de la Négociation </a:t>
            </a:r>
            <a:r>
              <a:rPr lang="fr-FR" sz="1200" dirty="0">
                <a:solidFill>
                  <a:schemeClr val="dk1"/>
                </a:solidFill>
                <a:hlinkClick r:id="rId4"/>
              </a:rPr>
              <a:t>https://www.cpmn.info/</a:t>
            </a:r>
            <a:endParaRPr lang="fr-FR" sz="1200" dirty="0">
              <a:solidFill>
                <a:schemeClr val="dk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sz="1600" dirty="0">
                <a:solidFill>
                  <a:schemeClr val="dk1"/>
                </a:solidFill>
              </a:rPr>
              <a:t>Un réseau de médiateurs: </a:t>
            </a:r>
            <a:r>
              <a:rPr lang="fr-FR" sz="1200" dirty="0">
                <a:solidFill>
                  <a:schemeClr val="dk1"/>
                </a:solidFill>
                <a:hlinkClick r:id="rId5"/>
              </a:rPr>
              <a:t>https://www.allomediateur.com/</a:t>
            </a:r>
            <a:endParaRPr lang="fr-FR" sz="1200" dirty="0">
              <a:solidFill>
                <a:schemeClr val="dk1"/>
              </a:solidFill>
            </a:endParaRPr>
          </a:p>
          <a:p>
            <a:pPr lvl="0"/>
            <a:endParaRPr lang="fr-FR" sz="1200" dirty="0">
              <a:solidFill>
                <a:schemeClr val="dk1"/>
              </a:solidFill>
            </a:endParaRPr>
          </a:p>
          <a:p>
            <a:pPr lvl="0"/>
            <a:r>
              <a:rPr lang="fr-FR" sz="1600" b="1" dirty="0">
                <a:solidFill>
                  <a:srgbClr val="990000"/>
                </a:solidFill>
              </a:rPr>
              <a:t>Le CODEOME définit une attitude: </a:t>
            </a:r>
          </a:p>
          <a:p>
            <a:pPr lvl="0"/>
            <a:r>
              <a:rPr lang="fr-FR" sz="1600" dirty="0">
                <a:solidFill>
                  <a:schemeClr val="dk1"/>
                </a:solidFill>
              </a:rPr>
              <a:t>Le médiateur professionnel est Neutre, Impartial, Indépendant</a:t>
            </a:r>
          </a:p>
          <a:p>
            <a:pPr lvl="0"/>
            <a:r>
              <a:rPr lang="fr-FR" sz="1600" dirty="0">
                <a:solidFill>
                  <a:schemeClr val="dk1"/>
                </a:solidFill>
              </a:rPr>
              <a:t>Il garantit la confidentialité des échanges dans le cadre de la médiation</a:t>
            </a:r>
            <a:endParaRPr lang="fr-FR" sz="1600" dirty="0"/>
          </a:p>
          <a:p>
            <a:pPr lvl="0"/>
            <a:endParaRPr lang="fr-FR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1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édiateur - Icônes gens gratuites">
            <a:extLst>
              <a:ext uri="{FF2B5EF4-FFF2-40B4-BE49-F238E27FC236}">
                <a16:creationId xmlns:a16="http://schemas.microsoft.com/office/drawing/2014/main" id="{BF97992F-5D4E-81DA-D104-043347AED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0" y="1234932"/>
            <a:ext cx="1021664" cy="10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58063FB-3B77-A1F5-2919-641097F6A664}"/>
              </a:ext>
            </a:extLst>
          </p:cNvPr>
          <p:cNvSpPr txBox="1"/>
          <p:nvPr/>
        </p:nvSpPr>
        <p:spPr>
          <a:xfrm>
            <a:off x="525727" y="390277"/>
            <a:ext cx="7374264" cy="406776"/>
          </a:xfrm>
          <a:prstGeom prst="rect">
            <a:avLst/>
          </a:prstGeom>
          <a:solidFill>
            <a:srgbClr val="990000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z="1600" dirty="0"/>
              <a:t>La médiation professionnelle : quelles situations, pour qui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F9834B-09EE-2188-E1AE-1FD01858506C}"/>
              </a:ext>
            </a:extLst>
          </p:cNvPr>
          <p:cNvSpPr txBox="1"/>
          <p:nvPr/>
        </p:nvSpPr>
        <p:spPr>
          <a:xfrm>
            <a:off x="1804582" y="1179378"/>
            <a:ext cx="6838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3" indent="-285750"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La résolution des conflits interpersonnels de toutes natures</a:t>
            </a:r>
          </a:p>
          <a:p>
            <a:pPr lvl="8">
              <a:buClr>
                <a:schemeClr val="dk1"/>
              </a:buClr>
              <a:buSzPct val="100000"/>
            </a:pPr>
            <a:r>
              <a:rPr lang="fr-FR" sz="16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     - entre résidents</a:t>
            </a:r>
          </a:p>
          <a:p>
            <a:pPr lvl="8">
              <a:buClr>
                <a:schemeClr val="dk1"/>
              </a:buClr>
              <a:buSzPct val="100000"/>
            </a:pPr>
            <a:r>
              <a:rPr lang="fr-FR" sz="16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     - entre un résident et le gardien</a:t>
            </a:r>
          </a:p>
          <a:p>
            <a:pPr lvl="8">
              <a:buClr>
                <a:schemeClr val="dk1"/>
              </a:buClr>
              <a:buSzPct val="100000"/>
            </a:pPr>
            <a:r>
              <a:rPr lang="fr-FR" sz="16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     - entre un résident et un membre du CA</a:t>
            </a:r>
          </a:p>
          <a:p>
            <a:pPr lvl="8">
              <a:buClr>
                <a:schemeClr val="dk1"/>
              </a:buClr>
              <a:buSzPct val="100000"/>
            </a:pPr>
            <a:r>
              <a:rPr lang="fr-FR" sz="1600" dirty="0">
                <a:solidFill>
                  <a:schemeClr val="dk1"/>
                </a:solidFill>
                <a:latin typeface="+mn-lt"/>
                <a:cs typeface="Calibri" panose="020F0502020204030204" pitchFamily="34" charset="0"/>
              </a:rPr>
              <a:t>     - impliquant un propriétaire non résident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107E15-53AF-98B6-3694-1147B83E8EF4}"/>
              </a:ext>
            </a:extLst>
          </p:cNvPr>
          <p:cNvSpPr txBox="1"/>
          <p:nvPr/>
        </p:nvSpPr>
        <p:spPr>
          <a:xfrm>
            <a:off x="1804582" y="3029717"/>
            <a:ext cx="4799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1000"/>
            </a:pPr>
            <a:r>
              <a:rPr lang="fr-FR" sz="1600" i="0" u="none" strike="noStrike" kern="1200" cap="none" dirty="0">
                <a:solidFill>
                  <a:srgbClr val="990000"/>
                </a:solidFill>
                <a:latin typeface="+mn-lt"/>
                <a:ea typeface="+mn-ea"/>
                <a:cs typeface="Calibri" panose="020F0502020204030204" pitchFamily="34" charset="0"/>
              </a:rPr>
              <a:t>Des personnes impliquées dans un différend:</a:t>
            </a:r>
            <a:r>
              <a:rPr lang="fr-FR" sz="1600" i="0" u="none" strike="noStrike" kern="1200" cap="none" dirty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</a:p>
          <a:p>
            <a:pPr marL="285750" lvl="0" indent="-285750"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60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Résidents locataires ou propriétaires</a:t>
            </a:r>
          </a:p>
          <a:p>
            <a:pPr marL="285750" lvl="0" indent="-285750"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6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Propriétaires non résidents</a:t>
            </a:r>
            <a:endParaRPr lang="fr-FR" sz="1600" i="0" u="none" strike="noStrike" kern="1200" cap="none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 marL="285750" lvl="0" indent="-285750"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6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Membres du CA</a:t>
            </a:r>
          </a:p>
          <a:p>
            <a:pPr marL="285750" lvl="0" indent="-285750"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6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G</a:t>
            </a:r>
            <a:r>
              <a:rPr lang="fr-FR" sz="160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ardien</a:t>
            </a:r>
            <a:endParaRPr lang="fr-FR" sz="1600" i="0" u="none" strike="noStrike" kern="1200" cap="none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8" name="Graphique 7" descr="Réussite du groupe avec un remplissage uni">
            <a:extLst>
              <a:ext uri="{FF2B5EF4-FFF2-40B4-BE49-F238E27FC236}">
                <a16:creationId xmlns:a16="http://schemas.microsoft.com/office/drawing/2014/main" id="{C18852EC-876E-F03B-9FA0-616E7D039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5507" y="31111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7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1896457" y="2222269"/>
            <a:ext cx="5159700" cy="150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Valérie Pascual</a:t>
            </a:r>
            <a:endParaRPr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E-mail : </a:t>
            </a:r>
            <a:r>
              <a:rPr lang="fr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valerie.v.pascual@gmail.com</a:t>
            </a:r>
            <a:endParaRPr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Téléphone : </a:t>
            </a:r>
            <a:r>
              <a:rPr lang="fr-FR" dirty="0"/>
              <a:t>06 67 11 26 07</a:t>
            </a:r>
            <a:endParaRPr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  Site internet : à venir</a:t>
            </a:r>
            <a:endParaRPr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84BA83-3B9B-C95C-2106-9AEE7224C2D5}"/>
              </a:ext>
            </a:extLst>
          </p:cNvPr>
          <p:cNvSpPr txBox="1"/>
          <p:nvPr/>
        </p:nvSpPr>
        <p:spPr>
          <a:xfrm>
            <a:off x="2382217" y="1196760"/>
            <a:ext cx="4560865" cy="30777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Merci de votre intérêt pour la Médiation Professionnelle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3665</TotalTime>
  <Words>691</Words>
  <Application>Microsoft Office PowerPoint</Application>
  <PresentationFormat>Affichage à l'écran (16:9)</PresentationFormat>
  <Paragraphs>89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Economica</vt:lpstr>
      <vt:lpstr>Calibri</vt:lpstr>
      <vt:lpstr>Wingdings</vt:lpstr>
      <vt:lpstr>Open Sans</vt:lpstr>
      <vt:lpstr>Arial</vt:lpstr>
      <vt:lpstr>Arial Black</vt:lpstr>
      <vt:lpstr>Luxe</vt:lpstr>
      <vt:lpstr>La médiation professionnelle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médiation professionnelle Applications</dc:title>
  <dc:creator>Valérie Pascual</dc:creator>
  <cp:lastModifiedBy>Valérie Pascual</cp:lastModifiedBy>
  <cp:revision>40</cp:revision>
  <cp:lastPrinted>2022-09-01T12:54:57Z</cp:lastPrinted>
  <dcterms:modified xsi:type="dcterms:W3CDTF">2022-10-12T13:19:32Z</dcterms:modified>
</cp:coreProperties>
</file>